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20" r:id="rId3"/>
    <p:sldMasterId id="2147483744" r:id="rId4"/>
  </p:sldMasterIdLst>
  <p:notesMasterIdLst>
    <p:notesMasterId r:id="rId20"/>
  </p:notesMasterIdLst>
  <p:sldIdLst>
    <p:sldId id="355" r:id="rId5"/>
    <p:sldId id="259" r:id="rId6"/>
    <p:sldId id="356" r:id="rId7"/>
    <p:sldId id="362" r:id="rId8"/>
    <p:sldId id="363" r:id="rId9"/>
    <p:sldId id="336" r:id="rId10"/>
    <p:sldId id="263" r:id="rId11"/>
    <p:sldId id="354" r:id="rId12"/>
    <p:sldId id="267" r:id="rId13"/>
    <p:sldId id="361" r:id="rId14"/>
    <p:sldId id="357" r:id="rId15"/>
    <p:sldId id="337" r:id="rId16"/>
    <p:sldId id="349" r:id="rId17"/>
    <p:sldId id="358" r:id="rId18"/>
    <p:sldId id="28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0E045C"/>
    <a:srgbClr val="003300"/>
    <a:srgbClr val="99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7288" autoAdjust="0"/>
  </p:normalViewPr>
  <p:slideViewPr>
    <p:cSldViewPr>
      <p:cViewPr varScale="1">
        <p:scale>
          <a:sx n="59" d="100"/>
          <a:sy n="59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C2CD7-9AF7-4C39-B7C2-F16C0636F2E7}" type="datetimeFigureOut">
              <a:rPr lang="ru-RU" smtClean="0"/>
              <a:pPr/>
              <a:t>13.04.2026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0D153-7FBB-4352-A65C-2CF11F392C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2350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59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5D56-08B4-4E75-AC8D-C6603307C628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C3325-ED78-406F-A6BA-F33586F1A5A6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1602-A674-401A-969E-93290BF5602D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D3231-5E95-40CE-B6D7-C5BB892B11AA}" type="datetime1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34131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7D744-1B0C-4204-B993-80041F656495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8870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5B70A-BBB0-4694-9232-FCE30345C4F3}" type="datetime1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2732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40273-73A9-461A-9D36-CA1CEBF27B56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598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6C4FE-973B-427D-A271-E50A89E6FED5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610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2F1F7-CC98-4946-8D8D-29C106402751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9436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B2A-8535-46CF-8489-68DD640D341C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0590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30EC1-52F0-4326-BF8B-4B61BEB69CC0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010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AA642-54D6-4BC6-B628-356BBF726609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BABA-776B-4BCB-BA40-B62DE5358BB5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88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24E6-1FFD-4777-A2A3-BE555F00C2D2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29281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6E664-58FE-479B-B9FC-4FA09FE1CC34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210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5D56-08B4-4E75-AC8D-C6603307C628}" type="datetime1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26197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AA642-54D6-4BC6-B628-356BBF726609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68504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CDD0-9A14-42BD-80AE-4FDA2D746FD0}" type="datetime1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6209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C2DE-A5E9-4086-AACF-46B8030CD149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722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85F6-4549-42DB-8F5F-263BDB5CFF30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80100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CCDA-D5F7-4659-AD1B-A76E2974E308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2359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A6473-2D46-4DD7-9CC2-721155040E0F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0216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CDD0-9A14-42BD-80AE-4FDA2D746FD0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D93E-39CB-4582-A02A-2E0056D01054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73262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FCF8-C476-4F04-BB84-7DBDC3CB74E1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047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C3325-ED78-406F-A6BA-F33586F1A5A6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99926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1602-A674-401A-969E-93290BF5602D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36000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B5D56-08B4-4E75-AC8D-C6603307C628}" type="datetime1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13582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AA642-54D6-4BC6-B628-356BBF726609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7646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CDD0-9A14-42BD-80AE-4FDA2D746FD0}" type="datetime1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E4E9EF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4086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C2DE-A5E9-4086-AACF-46B8030CD149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8406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85F6-4549-42DB-8F5F-263BDB5CFF30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9809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CCDA-D5F7-4659-AD1B-A76E2974E308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7229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4C2DE-A5E9-4086-AACF-46B8030CD149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A6473-2D46-4DD7-9CC2-721155040E0F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2564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D93E-39CB-4582-A02A-2E0056D01054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16162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FCF8-C476-4F04-BB84-7DBDC3CB74E1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813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C3325-ED78-406F-A6BA-F33586F1A5A6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2680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E1602-A674-401A-969E-93290BF5602D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0543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B85F6-4549-42DB-8F5F-263BDB5CFF30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DCCDA-D5F7-4659-AD1B-A76E2974E308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A6473-2D46-4DD7-9CC2-721155040E0F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1D93E-39CB-4582-A02A-2E0056D01054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1FCF8-C476-4F04-BB84-7DBDC3CB74E1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BF626E-41E0-4DA0-A0A1-E8E13C089A3F}" type="datetime1">
              <a:rPr lang="ru-RU" smtClean="0"/>
              <a:pPr/>
              <a:t>13.04.2026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7215ED-C214-44AA-971E-7F4ADAEDC5B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8D6487-509B-4E10-BA22-2B8209D25162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44881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BF626E-41E0-4DA0-A0A1-E8E13C089A3F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12540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BF626E-41E0-4DA0-A0A1-E8E13C089A3F}" type="datetime1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13.04.2026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7215ED-C214-44AA-971E-7F4ADAEDC5B9}" type="slidenum">
              <a:rPr lang="ru-RU" smtClean="0">
                <a:solidFill>
                  <a:srgbClr val="0072E5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072E5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9929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smtClean="0"/>
              <a:pPr/>
              <a:t>1</a:t>
            </a:fld>
            <a:endParaRPr lang="ru-RU" sz="240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228600"/>
            <a:ext cx="9144000" cy="824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ФЕДЕРАЛЬНОЕ ГОСУДАРСТВЕННОЕ БЮДЖЕТНОЕ ОБРАЗОВАТЕЛЬНОЕ УЧРЕЖДЕНИЕ ВЫСШЕГО ОБРАЗОВАНИЯ</a:t>
            </a: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«НАЦИОНАЛЬНЫЙ ГОСУДАРСТВЕННЫЙ УНИВЕРСИТЕТ ФИЗИЧЕСКОЙ КУЛЬТУРЫ, СПОРТА И ЗДОРОВЬЯ ИМЕНИ П.Ф. ЛЕСГАФТА,  САНКТ—ПЕТЕРБУРГ»</a:t>
            </a:r>
          </a:p>
          <a:p>
            <a:pPr algn="ctr"/>
            <a:endParaRPr lang="ru-RU" sz="1600" dirty="0" smtClean="0">
              <a:solidFill>
                <a:srgbClr val="FFFF00"/>
              </a:solidFill>
            </a:endParaRP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ИНСТИТУТ ДОПОЛНИТЕЛЬНОГО  ПРОФЕССИОНАЛЬНОГО ОБРАЗОВАНИЯ</a:t>
            </a:r>
            <a:endParaRPr lang="ru-RU" sz="1600" b="1" dirty="0" smtClean="0">
              <a:solidFill>
                <a:srgbClr val="FFFF00"/>
              </a:solidFill>
            </a:endParaRPr>
          </a:p>
          <a:p>
            <a:pPr algn="ctr"/>
            <a:endParaRPr lang="ru-RU" sz="1600" dirty="0" smtClean="0">
              <a:solidFill>
                <a:srgbClr val="FFFF00"/>
              </a:solidFill>
            </a:endParaRPr>
          </a:p>
          <a:p>
            <a:pPr algn="ctr"/>
            <a:endParaRPr lang="ru-RU" sz="2400" dirty="0" smtClean="0"/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ФИО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ТЕМА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 </a:t>
            </a: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Итоговая аттестационная работа</a:t>
            </a: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По программе профессиональной переподготовки</a:t>
            </a: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«ТЕОРИЯ И МЕТОДИКА ПОДГОТОВКИ ХОККЕИСТОВ РАЗЛИЧНОЙ КВАЛИФИКАЦИИ»</a:t>
            </a: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 </a:t>
            </a: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                                                                                  </a:t>
            </a: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                               		           Научный руководитель: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                                                                                   Плотников Вадим Владимирович,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                                                                                 мастер спорта России по хоккею</a:t>
            </a:r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                                                                                            кандидат педагогических наук, доцент </a:t>
            </a:r>
          </a:p>
          <a:p>
            <a:pPr algn="ctr"/>
            <a:endParaRPr lang="ru-RU" sz="1600" dirty="0" smtClean="0">
              <a:solidFill>
                <a:srgbClr val="FFFF00"/>
              </a:solidFill>
            </a:endParaRP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Санкт-Петербург</a:t>
            </a: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 2026</a:t>
            </a:r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endParaRPr lang="ru-RU" sz="1600" dirty="0" smtClean="0">
              <a:solidFill>
                <a:srgbClr val="FFFF00"/>
              </a:solidFill>
            </a:endParaRPr>
          </a:p>
          <a:p>
            <a:pPr algn="ctr"/>
            <a:endParaRPr lang="ru-RU" sz="2000" dirty="0" smtClean="0">
              <a:solidFill>
                <a:srgbClr val="FFFF00"/>
              </a:solidFill>
            </a:endParaRPr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125299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251520" y="260648"/>
            <a:ext cx="8638680" cy="6597352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b="1" dirty="0" smtClean="0">
                <a:solidFill>
                  <a:srgbClr val="FFFF00"/>
                </a:solidFill>
              </a:rPr>
              <a:t>Таблица 1 - Значимость </a:t>
            </a:r>
            <a:r>
              <a:rPr lang="ru-RU" sz="1800" b="1" dirty="0" smtClean="0">
                <a:solidFill>
                  <a:srgbClr val="FFFF00"/>
                </a:solidFill>
              </a:rPr>
              <a:t>факторов, </a:t>
            </a:r>
            <a:r>
              <a:rPr lang="ru-RU" sz="1800" b="1" dirty="0" smtClean="0">
                <a:solidFill>
                  <a:srgbClr val="FFFF00"/>
                </a:solidFill>
              </a:rPr>
              <a:t>влияющих на  результативность обучения  </a:t>
            </a:r>
            <a:r>
              <a:rPr lang="ru-RU" sz="1800" b="1" dirty="0" smtClean="0">
                <a:solidFill>
                  <a:srgbClr val="FFFF00"/>
                </a:solidFill>
              </a:rPr>
              <a:t>техники владения клюшкой и шайбой у хоккеистов 6-7 лет </a:t>
            </a:r>
            <a:r>
              <a:rPr lang="ru-RU" sz="1800" b="1" dirty="0" smtClean="0">
                <a:solidFill>
                  <a:srgbClr val="FF0000"/>
                </a:solidFill>
              </a:rPr>
              <a:t>по результатам анкетирования тренеров (</a:t>
            </a:r>
            <a:r>
              <a:rPr lang="en-US" sz="1800" b="1" dirty="0" smtClean="0">
                <a:solidFill>
                  <a:srgbClr val="FF0000"/>
                </a:solidFill>
              </a:rPr>
              <a:t>n</a:t>
            </a:r>
            <a:r>
              <a:rPr lang="ru-RU" sz="1800" b="1" dirty="0" smtClean="0">
                <a:solidFill>
                  <a:srgbClr val="FF0000"/>
                </a:solidFill>
              </a:rPr>
              <a:t>=10), %</a:t>
            </a:r>
          </a:p>
          <a:p>
            <a:pPr algn="just"/>
            <a:endParaRPr lang="ru-RU" sz="2800" b="1" dirty="0" smtClean="0">
              <a:solidFill>
                <a:srgbClr val="FFFF00"/>
              </a:solidFill>
            </a:endParaRP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 </a:t>
            </a:r>
          </a:p>
          <a:p>
            <a:pPr algn="ctr"/>
            <a:endParaRPr lang="ru-RU" sz="1800" dirty="0">
              <a:solidFill>
                <a:srgbClr val="FFFF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10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1285859"/>
          <a:ext cx="8429685" cy="507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  <a:gridCol w="5929354"/>
                <a:gridCol w="1857389"/>
              </a:tblGrid>
              <a:tr h="560873"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Условия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Значимость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97951"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Качество льда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97951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Квалификация тренерского состава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60873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Методы обучения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51484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…….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51484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51484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175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179512" y="260648"/>
            <a:ext cx="8784976" cy="6048672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FFFF00"/>
                </a:solidFill>
              </a:rPr>
              <a:t>Педагогический эксперимент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</a:rPr>
              <a:t>Опытно-экспериментальная база </a:t>
            </a:r>
            <a:r>
              <a:rPr lang="ru-RU" sz="2400" b="1" dirty="0" smtClean="0">
                <a:solidFill>
                  <a:srgbClr val="FFFF00"/>
                </a:solidFill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FFFF00"/>
                </a:solidFill>
              </a:rPr>
              <a:t>СДЮШОР ХК </a:t>
            </a:r>
            <a:r>
              <a:rPr lang="ru-RU" sz="2400" dirty="0" smtClean="0">
                <a:solidFill>
                  <a:srgbClr val="FFFF00"/>
                </a:solidFill>
              </a:rPr>
              <a:t>«Салават </a:t>
            </a:r>
            <a:r>
              <a:rPr lang="ru-RU" sz="2400" dirty="0" err="1" smtClean="0">
                <a:solidFill>
                  <a:srgbClr val="FFFF00"/>
                </a:solidFill>
              </a:rPr>
              <a:t>Юлаев</a:t>
            </a:r>
            <a:r>
              <a:rPr lang="ru-RU" sz="2400" dirty="0" smtClean="0">
                <a:solidFill>
                  <a:srgbClr val="FFFF00"/>
                </a:solidFill>
              </a:rPr>
              <a:t>» </a:t>
            </a:r>
            <a:r>
              <a:rPr lang="ru-RU" sz="2400" dirty="0" smtClean="0">
                <a:solidFill>
                  <a:srgbClr val="FFFF00"/>
                </a:solidFill>
              </a:rPr>
              <a:t>(г. </a:t>
            </a:r>
            <a:r>
              <a:rPr lang="ru-RU" sz="2400" dirty="0" smtClean="0">
                <a:solidFill>
                  <a:srgbClr val="FFFF00"/>
                </a:solidFill>
              </a:rPr>
              <a:t>Уфа)</a:t>
            </a:r>
            <a:r>
              <a:rPr lang="ru-RU" sz="1800" b="1" dirty="0" smtClean="0">
                <a:solidFill>
                  <a:srgbClr val="FFFF00"/>
                </a:solidFill>
              </a:rPr>
              <a:t>	</a:t>
            </a:r>
          </a:p>
          <a:p>
            <a:pPr algn="ctr">
              <a:lnSpc>
                <a:spcPct val="150000"/>
              </a:lnSpc>
            </a:pPr>
            <a:endParaRPr lang="ru-RU" sz="2800" b="1" dirty="0" smtClean="0">
              <a:solidFill>
                <a:srgbClr val="FFFF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</a:rPr>
              <a:t>Экспериментальная группа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n</a:t>
            </a:r>
            <a:r>
              <a:rPr lang="ru-RU" sz="2400" dirty="0" smtClean="0">
                <a:solidFill>
                  <a:srgbClr val="FFFF00"/>
                </a:solidFill>
              </a:rPr>
              <a:t>=20: игроки </a:t>
            </a:r>
            <a:r>
              <a:rPr lang="ru-RU" sz="2400" dirty="0" smtClean="0">
                <a:solidFill>
                  <a:srgbClr val="FFFF00"/>
                </a:solidFill>
              </a:rPr>
              <a:t>СДЮШОР ХК «Салават </a:t>
            </a:r>
            <a:r>
              <a:rPr lang="ru-RU" sz="2400" dirty="0" err="1" smtClean="0">
                <a:solidFill>
                  <a:srgbClr val="FFFF00"/>
                </a:solidFill>
              </a:rPr>
              <a:t>Юлаев</a:t>
            </a:r>
            <a:r>
              <a:rPr lang="ru-RU" sz="2400" dirty="0" smtClean="0">
                <a:solidFill>
                  <a:srgbClr val="FFFF00"/>
                </a:solidFill>
              </a:rPr>
              <a:t>» (г. Уфа) 2015 </a:t>
            </a:r>
            <a:r>
              <a:rPr lang="ru-RU" sz="2400" dirty="0" smtClean="0">
                <a:solidFill>
                  <a:srgbClr val="FFFF00"/>
                </a:solidFill>
              </a:rPr>
              <a:t>г.р.</a:t>
            </a:r>
          </a:p>
          <a:p>
            <a:pPr algn="ctr">
              <a:lnSpc>
                <a:spcPct val="150000"/>
              </a:lnSpc>
            </a:pPr>
            <a:endParaRPr lang="ru-RU" sz="2800" b="1" dirty="0" smtClean="0">
              <a:solidFill>
                <a:srgbClr val="FFFF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</a:rPr>
              <a:t>Контрольная группа</a:t>
            </a:r>
          </a:p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n</a:t>
            </a:r>
            <a:r>
              <a:rPr lang="ru-RU" sz="2400" dirty="0" smtClean="0">
                <a:solidFill>
                  <a:srgbClr val="FFFF00"/>
                </a:solidFill>
              </a:rPr>
              <a:t>=20: игроки </a:t>
            </a:r>
            <a:r>
              <a:rPr lang="ru-RU" sz="2400" dirty="0" smtClean="0">
                <a:solidFill>
                  <a:srgbClr val="FFFF00"/>
                </a:solidFill>
              </a:rPr>
              <a:t>СДЮШОР ХК </a:t>
            </a:r>
            <a:r>
              <a:rPr lang="ru-RU" sz="2400" dirty="0" smtClean="0">
                <a:solidFill>
                  <a:srgbClr val="FFFF00"/>
                </a:solidFill>
              </a:rPr>
              <a:t>«Торос» </a:t>
            </a:r>
            <a:r>
              <a:rPr lang="ru-RU" sz="2400" dirty="0" smtClean="0">
                <a:solidFill>
                  <a:srgbClr val="FFFF00"/>
                </a:solidFill>
              </a:rPr>
              <a:t>(г. </a:t>
            </a:r>
            <a:r>
              <a:rPr lang="ru-RU" sz="2400" dirty="0" err="1" smtClean="0">
                <a:solidFill>
                  <a:srgbClr val="FFFF00"/>
                </a:solidFill>
              </a:rPr>
              <a:t>Нефтекамск</a:t>
            </a:r>
            <a:r>
              <a:rPr lang="ru-RU" sz="2400" dirty="0" smtClean="0">
                <a:solidFill>
                  <a:srgbClr val="FFFF00"/>
                </a:solidFill>
              </a:rPr>
              <a:t>) </a:t>
            </a:r>
            <a:r>
              <a:rPr lang="ru-RU" sz="2400" dirty="0" smtClean="0">
                <a:solidFill>
                  <a:srgbClr val="FFFF00"/>
                </a:solidFill>
              </a:rPr>
              <a:t>2015 </a:t>
            </a:r>
            <a:r>
              <a:rPr lang="ru-RU" sz="2400" dirty="0" smtClean="0">
                <a:solidFill>
                  <a:srgbClr val="FFFF00"/>
                </a:solidFill>
              </a:rPr>
              <a:t>г.р.</a:t>
            </a: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FFFF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1800" b="1" dirty="0" smtClean="0">
                <a:solidFill>
                  <a:srgbClr val="FFFF00"/>
                </a:solidFill>
              </a:rPr>
              <a:t>	</a:t>
            </a:r>
          </a:p>
          <a:p>
            <a:pPr algn="just">
              <a:lnSpc>
                <a:spcPct val="150000"/>
              </a:lnSpc>
            </a:pPr>
            <a:r>
              <a:rPr lang="ru-RU" sz="1800" b="1" dirty="0" smtClean="0">
                <a:solidFill>
                  <a:srgbClr val="FFFF00"/>
                </a:solidFill>
              </a:rPr>
              <a:t>	</a:t>
            </a:r>
            <a:endParaRPr lang="ru-RU" sz="2400" dirty="0">
              <a:solidFill>
                <a:prstClr val="white"/>
              </a:solidFill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11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61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179512" y="260648"/>
            <a:ext cx="8784976" cy="6264696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FFFF00"/>
                </a:solidFill>
              </a:rPr>
              <a:t>Педагогический эксперимент</a:t>
            </a:r>
          </a:p>
          <a:p>
            <a:pPr algn="just"/>
            <a:r>
              <a:rPr lang="ru-RU" sz="2400" dirty="0" smtClean="0"/>
              <a:t>	</a:t>
            </a:r>
          </a:p>
          <a:p>
            <a:pPr algn="ctr"/>
            <a:r>
              <a:rPr lang="ru-RU" sz="2400" dirty="0" smtClean="0"/>
              <a:t>	</a:t>
            </a:r>
            <a:r>
              <a:rPr lang="ru-RU" sz="2400" b="1" dirty="0" smtClean="0">
                <a:solidFill>
                  <a:srgbClr val="FFFF00"/>
                </a:solidFill>
              </a:rPr>
              <a:t>Содержание экспериментального комплекса упражнений:</a:t>
            </a:r>
          </a:p>
          <a:p>
            <a:pPr algn="ctr"/>
            <a:endParaRPr lang="ru-RU" sz="2400" b="1" dirty="0" smtClean="0">
              <a:solidFill>
                <a:srgbClr val="FFFF00"/>
              </a:solidFill>
            </a:endParaRP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	- детальное объяснение схем игры и обучение им от простого к сложному;</a:t>
            </a: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	</a:t>
            </a:r>
            <a:r>
              <a:rPr lang="ru-RU" sz="2400" dirty="0" smtClean="0">
                <a:solidFill>
                  <a:srgbClr val="FFFF00"/>
                </a:solidFill>
              </a:rPr>
              <a:t>- </a:t>
            </a:r>
            <a:r>
              <a:rPr lang="ru-RU" sz="2400" dirty="0" smtClean="0">
                <a:solidFill>
                  <a:srgbClr val="FFFF00"/>
                </a:solidFill>
              </a:rPr>
              <a:t>техника и точность выполнения передач.</a:t>
            </a:r>
          </a:p>
          <a:p>
            <a:r>
              <a:rPr lang="ru-RU" sz="2000" dirty="0" smtClean="0"/>
              <a:t> </a:t>
            </a:r>
          </a:p>
          <a:p>
            <a:pPr algn="ctr">
              <a:lnSpc>
                <a:spcPct val="150000"/>
              </a:lnSpc>
            </a:pPr>
            <a:endParaRPr lang="ru-RU" sz="20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FFFF00"/>
                </a:solidFill>
              </a:rPr>
              <a:t> 	</a:t>
            </a:r>
          </a:p>
          <a:p>
            <a:pPr algn="ctr"/>
            <a:endParaRPr lang="ru-RU" sz="1600" b="1" dirty="0" smtClean="0">
              <a:solidFill>
                <a:srgbClr val="FFFF00"/>
              </a:solidFill>
            </a:endParaRPr>
          </a:p>
          <a:p>
            <a:pPr algn="just"/>
            <a:r>
              <a:rPr lang="ru-RU" sz="1600" b="1" dirty="0" smtClean="0">
                <a:solidFill>
                  <a:srgbClr val="FFFF00"/>
                </a:solidFill>
              </a:rPr>
              <a:t>	</a:t>
            </a:r>
          </a:p>
          <a:p>
            <a:pPr algn="just">
              <a:lnSpc>
                <a:spcPct val="150000"/>
              </a:lnSpc>
            </a:pPr>
            <a:r>
              <a:rPr lang="ru-RU" sz="1800" b="1" dirty="0" smtClean="0">
                <a:solidFill>
                  <a:srgbClr val="FFFF00"/>
                </a:solidFill>
              </a:rPr>
              <a:t>	</a:t>
            </a:r>
            <a:endParaRPr lang="ru-RU" sz="2400" dirty="0">
              <a:solidFill>
                <a:prstClr val="white"/>
              </a:solidFill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12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61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82000" y="6492875"/>
            <a:ext cx="762000" cy="365125"/>
          </a:xfrm>
        </p:spPr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13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6010786"/>
              </p:ext>
            </p:extLst>
          </p:nvPr>
        </p:nvGraphicFramePr>
        <p:xfrm>
          <a:off x="251518" y="2303390"/>
          <a:ext cx="8606761" cy="22616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2007"/>
                <a:gridCol w="33716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33072"/>
              </a:tblGrid>
              <a:tr h="7534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Группы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</a:t>
                      </a:r>
                      <a:endParaRPr lang="ru-RU" sz="2800" b="1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эксперимента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после эксперимента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85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11,4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12,1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85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12,7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</a:rPr>
                        <a:t>21,5</a:t>
                      </a:r>
                      <a:endParaRPr lang="ru-RU" sz="2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0"/>
            <a:ext cx="8964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2 - </a:t>
            </a:r>
            <a:r>
              <a:rPr lang="ru-RU" sz="2400" b="1" dirty="0" smtClean="0">
                <a:solidFill>
                  <a:srgbClr val="FFFF00"/>
                </a:solidFill>
              </a:rPr>
              <a:t>Соотношения объемов времени на обучение игре в большинстве  у хоккеистов КГ (</a:t>
            </a:r>
            <a:r>
              <a:rPr lang="en-US" sz="2400" b="1" dirty="0" smtClean="0">
                <a:solidFill>
                  <a:srgbClr val="FF0000"/>
                </a:solidFill>
              </a:rPr>
              <a:t>n</a:t>
            </a:r>
            <a:r>
              <a:rPr lang="ru-RU" sz="2400" b="1" dirty="0" smtClean="0">
                <a:solidFill>
                  <a:srgbClr val="FFFF00"/>
                </a:solidFill>
              </a:rPr>
              <a:t>=20) и ЭГ (</a:t>
            </a:r>
            <a:r>
              <a:rPr lang="en-US" sz="2400" b="1" dirty="0" smtClean="0">
                <a:solidFill>
                  <a:srgbClr val="FF0000"/>
                </a:solidFill>
              </a:rPr>
              <a:t>n</a:t>
            </a:r>
            <a:r>
              <a:rPr lang="ru-RU" sz="2400" b="1" dirty="0" smtClean="0">
                <a:solidFill>
                  <a:srgbClr val="FFFF00"/>
                </a:solidFill>
              </a:rPr>
              <a:t>=20) в педагогическом эксперименте 2025/2026  гг., %</a:t>
            </a:r>
          </a:p>
          <a:p>
            <a:pPr algn="just"/>
            <a:endParaRPr lang="ru-RU" sz="2400" b="1" dirty="0" smtClean="0">
              <a:solidFill>
                <a:srgbClr val="FFFF00"/>
              </a:solidFill>
            </a:endParaRPr>
          </a:p>
          <a:p>
            <a:pPr algn="just"/>
            <a:endParaRPr lang="ru-RU" sz="2400" b="1" dirty="0" smtClean="0">
              <a:solidFill>
                <a:srgbClr val="FFFF00"/>
              </a:solidFill>
            </a:endParaRPr>
          </a:p>
          <a:p>
            <a:pPr algn="just"/>
            <a:endParaRPr lang="ru-RU" sz="2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82000" y="6492875"/>
            <a:ext cx="762000" cy="365125"/>
          </a:xfrm>
        </p:spPr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14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6010786"/>
              </p:ext>
            </p:extLst>
          </p:nvPr>
        </p:nvGraphicFramePr>
        <p:xfrm>
          <a:off x="251517" y="2005498"/>
          <a:ext cx="8535324" cy="27966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4560"/>
                <a:gridCol w="33436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07067"/>
              </a:tblGrid>
              <a:tr h="611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Группы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</a:t>
                      </a:r>
                      <a:endParaRPr lang="ru-RU" sz="2400" b="1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эксперимента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после </a:t>
                      </a:r>
                      <a:endParaRPr lang="ru-RU" sz="2400" b="1" dirty="0" smtClean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эксперимента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1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50,0±0,0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50,0±0,0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110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100,0±0,0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100,0±0,0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33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4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0"/>
            <a:ext cx="8964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3 - </a:t>
            </a:r>
            <a:r>
              <a:rPr lang="ru-RU" sz="2400" b="1" dirty="0" smtClean="0">
                <a:solidFill>
                  <a:srgbClr val="FFFF00"/>
                </a:solidFill>
              </a:rPr>
              <a:t>Результативность </a:t>
            </a:r>
            <a:r>
              <a:rPr lang="ru-RU" sz="2400" b="1" dirty="0" smtClean="0">
                <a:solidFill>
                  <a:srgbClr val="FFFF00"/>
                </a:solidFill>
              </a:rPr>
              <a:t>выполнения буллитов </a:t>
            </a:r>
            <a:r>
              <a:rPr lang="ru-RU" sz="2400" b="1" dirty="0" smtClean="0">
                <a:solidFill>
                  <a:srgbClr val="FFFF00"/>
                </a:solidFill>
              </a:rPr>
              <a:t>у хоккеистов КГ (</a:t>
            </a:r>
            <a:r>
              <a:rPr lang="en-US" sz="2400" b="1" dirty="0" smtClean="0">
                <a:solidFill>
                  <a:srgbClr val="FFFF00"/>
                </a:solidFill>
              </a:rPr>
              <a:t>n</a:t>
            </a:r>
            <a:r>
              <a:rPr lang="ru-RU" sz="2400" b="1" dirty="0" smtClean="0">
                <a:solidFill>
                  <a:srgbClr val="FFFF00"/>
                </a:solidFill>
              </a:rPr>
              <a:t>=20) и ЭГ (</a:t>
            </a:r>
            <a:r>
              <a:rPr lang="en-US" sz="2400" b="1" dirty="0" smtClean="0">
                <a:solidFill>
                  <a:srgbClr val="FFFF00"/>
                </a:solidFill>
              </a:rPr>
              <a:t>n</a:t>
            </a:r>
            <a:r>
              <a:rPr lang="ru-RU" sz="2400" b="1" dirty="0" smtClean="0">
                <a:solidFill>
                  <a:srgbClr val="FFFF00"/>
                </a:solidFill>
              </a:rPr>
              <a:t>=20) в педагогическом эксперименте 2025/2026  гг., %</a:t>
            </a:r>
          </a:p>
          <a:p>
            <a:pPr algn="just"/>
            <a:endParaRPr lang="ru-RU" sz="2400" b="1" dirty="0" smtClean="0">
              <a:solidFill>
                <a:srgbClr val="FFFF00"/>
              </a:solidFill>
            </a:endParaRPr>
          </a:p>
          <a:p>
            <a:pPr algn="just"/>
            <a:endParaRPr lang="ru-RU" sz="2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15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924944"/>
            <a:ext cx="7853362" cy="936625"/>
          </a:xfrm>
        </p:spPr>
        <p:txBody>
          <a:bodyPr>
            <a:normAutofit/>
          </a:bodyPr>
          <a:lstStyle/>
          <a:p>
            <a:pPr algn="ctr"/>
            <a:r>
              <a:rPr lang="ru-RU" sz="3600" b="1" smtClean="0">
                <a:solidFill>
                  <a:srgbClr val="FFFF00"/>
                </a:solidFill>
              </a:rPr>
              <a:t>БЛАГОДАРЮ </a:t>
            </a:r>
            <a:r>
              <a:rPr lang="ru-RU" sz="3600" b="1" dirty="0" smtClean="0">
                <a:solidFill>
                  <a:srgbClr val="FFFF00"/>
                </a:solidFill>
              </a:rPr>
              <a:t>ЗА ВНИМАНИЕ!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8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14290"/>
            <a:ext cx="7854696" cy="64294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АКТУАЛЬНОСТЬ</a:t>
            </a:r>
            <a:endParaRPr lang="ru-RU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39552" y="2957736"/>
            <a:ext cx="7854696" cy="1119336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E68422"/>
              </a:buClr>
            </a:pP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043608" y="4725144"/>
            <a:ext cx="7854696" cy="1752600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E68422"/>
              </a:buClr>
            </a:pP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2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906182" y="1844824"/>
            <a:ext cx="7854696" cy="648072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79512" y="764704"/>
            <a:ext cx="8784976" cy="6093296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dirty="0" smtClean="0"/>
              <a:t>	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В соответствии с действующими программами спортивной </a:t>
            </a:r>
            <a:r>
              <a:rPr lang="ru-RU" sz="2400" dirty="0" smtClean="0">
                <a:solidFill>
                  <a:srgbClr val="FFFF00"/>
                </a:solidFill>
              </a:rPr>
              <a:t>подготовки, гибкость является ведущим физическим качеством на предварительном этапе обучения – ее доля составляет до 56,4% от общего объема на всею физическую подготовку.</a:t>
            </a:r>
          </a:p>
          <a:p>
            <a:pPr algn="just"/>
            <a:endParaRPr lang="ru-RU" sz="2400" dirty="0" smtClean="0">
              <a:solidFill>
                <a:srgbClr val="FFFF00"/>
              </a:solidFill>
            </a:endParaRP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	</a:t>
            </a:r>
            <a:r>
              <a:rPr lang="ru-RU" sz="2400" dirty="0" smtClean="0">
                <a:solidFill>
                  <a:srgbClr val="FFFF00"/>
                </a:solidFill>
              </a:rPr>
              <a:t>В исследованиях относительно развития гибкости у детей 5-6 лет описаны </a:t>
            </a:r>
            <a:r>
              <a:rPr lang="ru-RU" sz="2400" dirty="0" smtClean="0">
                <a:solidFill>
                  <a:srgbClr val="FF0000"/>
                </a:solidFill>
              </a:rPr>
              <a:t>………….</a:t>
            </a:r>
            <a:r>
              <a:rPr lang="ru-RU" sz="2400" dirty="0" smtClean="0">
                <a:solidFill>
                  <a:srgbClr val="FFFF00"/>
                </a:solidFill>
              </a:rPr>
              <a:t>, однако </a:t>
            </a:r>
            <a:r>
              <a:rPr lang="ru-RU" sz="2400" dirty="0" smtClean="0">
                <a:solidFill>
                  <a:srgbClr val="FFFF00"/>
                </a:solidFill>
              </a:rPr>
              <a:t>в большинстве случае они носят неполный  характер, так как:</a:t>
            </a: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	</a:t>
            </a:r>
            <a:r>
              <a:rPr lang="ru-RU" sz="2400" dirty="0" smtClean="0">
                <a:solidFill>
                  <a:srgbClr val="FF0000"/>
                </a:solidFill>
              </a:rPr>
              <a:t>1)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	</a:t>
            </a:r>
            <a:r>
              <a:rPr lang="ru-RU" sz="2400" dirty="0" smtClean="0">
                <a:solidFill>
                  <a:srgbClr val="FF0000"/>
                </a:solidFill>
              </a:rPr>
              <a:t>2)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	</a:t>
            </a:r>
            <a:r>
              <a:rPr lang="ru-RU" sz="2400" dirty="0" smtClean="0">
                <a:solidFill>
                  <a:srgbClr val="FF0000"/>
                </a:solidFill>
              </a:rPr>
              <a:t>……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2788"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47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539552" y="2957736"/>
            <a:ext cx="7854696" cy="1119336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E68422"/>
              </a:buClr>
            </a:pP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043608" y="4725144"/>
            <a:ext cx="7854696" cy="1752600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E68422"/>
              </a:buClr>
            </a:pP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3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906182" y="1844824"/>
            <a:ext cx="7854696" cy="648072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79512" y="214290"/>
            <a:ext cx="8784976" cy="6643710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	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Объект исследования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…… подготовка </a:t>
            </a:r>
            <a:r>
              <a:rPr lang="ru-RU" sz="2800" dirty="0" smtClean="0">
                <a:solidFill>
                  <a:srgbClr val="FF0000"/>
                </a:solidFill>
              </a:rPr>
              <a:t>хоккеистов 10-11 лет.</a:t>
            </a:r>
          </a:p>
          <a:p>
            <a:pPr algn="ctr"/>
            <a:endParaRPr lang="ru-RU" sz="2800" dirty="0" smtClean="0">
              <a:solidFill>
                <a:srgbClr val="FFFF00"/>
              </a:solidFill>
            </a:endParaRPr>
          </a:p>
          <a:p>
            <a:pPr algn="ctr"/>
            <a:endParaRPr lang="ru-RU" sz="2800" dirty="0" smtClean="0">
              <a:solidFill>
                <a:srgbClr val="FFFF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Предмет исследования</a:t>
            </a:r>
            <a:endParaRPr lang="ru-RU" sz="2800" b="1" i="1" dirty="0" smtClean="0">
              <a:solidFill>
                <a:srgbClr val="FFFF00"/>
              </a:solidFill>
            </a:endParaRPr>
          </a:p>
          <a:p>
            <a:pPr algn="just"/>
            <a:r>
              <a:rPr lang="ru-RU" sz="2800" dirty="0" smtClean="0">
                <a:solidFill>
                  <a:srgbClr val="FFFF00"/>
                </a:solidFill>
              </a:rPr>
              <a:t>	комплекс </a:t>
            </a:r>
            <a:r>
              <a:rPr lang="ru-RU" sz="2800" dirty="0" smtClean="0">
                <a:solidFill>
                  <a:srgbClr val="FFFF00"/>
                </a:solidFill>
              </a:rPr>
              <a:t>упражнений, направленный </a:t>
            </a:r>
            <a:r>
              <a:rPr lang="ru-RU" sz="2800" dirty="0" smtClean="0">
                <a:solidFill>
                  <a:srgbClr val="FFFF00"/>
                </a:solidFill>
              </a:rPr>
              <a:t>на </a:t>
            </a:r>
            <a:r>
              <a:rPr lang="ru-RU" sz="2800" dirty="0" smtClean="0">
                <a:solidFill>
                  <a:srgbClr val="FF0000"/>
                </a:solidFill>
              </a:rPr>
              <a:t>……</a:t>
            </a:r>
            <a:r>
              <a:rPr lang="ru-RU" sz="2800" dirty="0" smtClean="0">
                <a:solidFill>
                  <a:srgbClr val="FFFF00"/>
                </a:solidFill>
              </a:rPr>
              <a:t>  у </a:t>
            </a:r>
            <a:r>
              <a:rPr lang="ru-RU" sz="2800" dirty="0" smtClean="0">
                <a:solidFill>
                  <a:srgbClr val="FFFF00"/>
                </a:solidFill>
              </a:rPr>
              <a:t>хоккеистов 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….. лет</a:t>
            </a:r>
            <a:r>
              <a:rPr lang="ru-RU" sz="2800" dirty="0" smtClean="0">
                <a:solidFill>
                  <a:srgbClr val="FF0000"/>
                </a:solidFill>
              </a:rPr>
              <a:t> (этапе подготовки)</a:t>
            </a:r>
            <a:endParaRPr lang="ru-RU" sz="2800" dirty="0" smtClean="0">
              <a:solidFill>
                <a:srgbClr val="FF0000"/>
              </a:solidFill>
            </a:endParaRPr>
          </a:p>
          <a:p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2788"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47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539552" y="2957736"/>
            <a:ext cx="7854696" cy="1119336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E68422"/>
              </a:buClr>
            </a:pP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043608" y="4725144"/>
            <a:ext cx="7854696" cy="1752600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E68422"/>
              </a:buClr>
            </a:pP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4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906182" y="1844824"/>
            <a:ext cx="7854696" cy="648072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79512" y="214290"/>
            <a:ext cx="8784976" cy="6643710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	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Практическая значимость исследования</a:t>
            </a:r>
          </a:p>
          <a:p>
            <a:pPr algn="ctr"/>
            <a:endParaRPr lang="ru-RU" sz="2800" b="1" dirty="0" smtClean="0">
              <a:solidFill>
                <a:srgbClr val="FFFF00"/>
              </a:solidFill>
            </a:endParaRPr>
          </a:p>
          <a:p>
            <a:pPr algn="just"/>
            <a:r>
              <a:rPr lang="ru-RU" sz="2800" dirty="0" smtClean="0">
                <a:solidFill>
                  <a:srgbClr val="FFFF00"/>
                </a:solidFill>
              </a:rPr>
              <a:t>	Научные положения и выводы </a:t>
            </a:r>
            <a:r>
              <a:rPr lang="ru-RU" sz="2800" dirty="0" smtClean="0">
                <a:solidFill>
                  <a:srgbClr val="FF0000"/>
                </a:solidFill>
              </a:rPr>
              <a:t>итоговой аттестационной работы</a:t>
            </a:r>
            <a:r>
              <a:rPr lang="ru-RU" sz="2800" dirty="0" smtClean="0">
                <a:solidFill>
                  <a:srgbClr val="FFFF00"/>
                </a:solidFill>
              </a:rPr>
              <a:t> позволяют оптимизировать и повысить эффективность учебно-тренировочного процесса 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……… </a:t>
            </a:r>
            <a:r>
              <a:rPr lang="ru-RU" sz="2800" dirty="0" smtClean="0">
                <a:solidFill>
                  <a:srgbClr val="FFFF00"/>
                </a:solidFill>
              </a:rPr>
              <a:t>направленности</a:t>
            </a:r>
            <a:r>
              <a:rPr lang="ru-RU" sz="2800" dirty="0" smtClean="0">
                <a:solidFill>
                  <a:srgbClr val="FFFF00"/>
                </a:solidFill>
              </a:rPr>
              <a:t>.</a:t>
            </a:r>
          </a:p>
          <a:p>
            <a:pPr algn="just"/>
            <a:endParaRPr lang="ru-RU" sz="2800" dirty="0" smtClean="0">
              <a:solidFill>
                <a:srgbClr val="FFFF00"/>
              </a:solidFill>
            </a:endParaRPr>
          </a:p>
          <a:p>
            <a:pPr algn="just"/>
            <a:r>
              <a:rPr lang="ru-RU" sz="2800" dirty="0" smtClean="0">
                <a:solidFill>
                  <a:srgbClr val="FFFF00"/>
                </a:solidFill>
              </a:rPr>
              <a:t>	Полученные данные могут быть использованы в учебно-тренировочном процессе хоккеистов </a:t>
            </a:r>
            <a:r>
              <a:rPr lang="ru-RU" sz="2800" dirty="0" smtClean="0">
                <a:solidFill>
                  <a:srgbClr val="FF0000"/>
                </a:solidFill>
              </a:rPr>
              <a:t>….. </a:t>
            </a:r>
            <a:r>
              <a:rPr lang="ru-RU" sz="2800" dirty="0" smtClean="0">
                <a:solidFill>
                  <a:srgbClr val="FF0000"/>
                </a:solidFill>
              </a:rPr>
              <a:t>лет.</a:t>
            </a:r>
          </a:p>
          <a:p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2788"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47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539552" y="2957736"/>
            <a:ext cx="7854696" cy="1119336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E68422"/>
              </a:buClr>
            </a:pP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043608" y="4725144"/>
            <a:ext cx="7854696" cy="1752600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E68422"/>
              </a:buClr>
            </a:pPr>
            <a:endParaRPr lang="ru-RU" sz="2000" b="1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5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906182" y="1844824"/>
            <a:ext cx="7854696" cy="648072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79512" y="214290"/>
            <a:ext cx="8784976" cy="6643710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/>
              <a:t>	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Гипотеза исследования</a:t>
            </a:r>
          </a:p>
          <a:p>
            <a:pPr algn="just"/>
            <a:endParaRPr lang="ru-RU" sz="3200" dirty="0" smtClean="0">
              <a:solidFill>
                <a:srgbClr val="FFFF00"/>
              </a:solidFill>
            </a:endParaRPr>
          </a:p>
          <a:p>
            <a:pPr algn="just"/>
            <a:r>
              <a:rPr lang="ru-RU" sz="3200" dirty="0" smtClean="0">
                <a:solidFill>
                  <a:srgbClr val="FFFF00"/>
                </a:solidFill>
              </a:rPr>
              <a:t> 	</a:t>
            </a:r>
            <a:r>
              <a:rPr lang="ru-RU" sz="3200" dirty="0" smtClean="0">
                <a:solidFill>
                  <a:srgbClr val="FF0000"/>
                </a:solidFill>
              </a:rPr>
              <a:t>Обучение</a:t>
            </a:r>
            <a:r>
              <a:rPr lang="ru-RU" sz="3200" dirty="0" smtClean="0">
                <a:solidFill>
                  <a:srgbClr val="FFFF00"/>
                </a:solidFill>
              </a:rPr>
              <a:t> игре в </a:t>
            </a:r>
            <a:r>
              <a:rPr lang="ru-RU" sz="3200" dirty="0" err="1" smtClean="0">
                <a:solidFill>
                  <a:srgbClr val="FFFF00"/>
                </a:solidFill>
              </a:rPr>
              <a:t>неравночисленных</a:t>
            </a:r>
            <a:r>
              <a:rPr lang="ru-RU" sz="3200" dirty="0" smtClean="0">
                <a:solidFill>
                  <a:srgbClr val="FFFF00"/>
                </a:solidFill>
              </a:rPr>
              <a:t> составах у хоккеистов </a:t>
            </a:r>
            <a:r>
              <a:rPr lang="ru-RU" sz="3200" dirty="0" smtClean="0">
                <a:solidFill>
                  <a:srgbClr val="FF0000"/>
                </a:solidFill>
              </a:rPr>
              <a:t>14-15 лет (или этап подготовки)</a:t>
            </a:r>
            <a:r>
              <a:rPr lang="ru-RU" sz="3200" dirty="0" smtClean="0">
                <a:solidFill>
                  <a:srgbClr val="FFFF00"/>
                </a:solidFill>
              </a:rPr>
              <a:t> </a:t>
            </a:r>
            <a:r>
              <a:rPr lang="ru-RU" sz="3200" dirty="0" smtClean="0">
                <a:solidFill>
                  <a:srgbClr val="FFFF00"/>
                </a:solidFill>
              </a:rPr>
              <a:t>проходит </a:t>
            </a:r>
            <a:r>
              <a:rPr lang="ru-RU" sz="3200" dirty="0" smtClean="0">
                <a:solidFill>
                  <a:srgbClr val="FFFF00"/>
                </a:solidFill>
              </a:rPr>
              <a:t>эффективнее, если:</a:t>
            </a:r>
          </a:p>
          <a:p>
            <a:pPr algn="just"/>
            <a:r>
              <a:rPr lang="ru-RU" sz="3200" dirty="0" smtClean="0">
                <a:solidFill>
                  <a:srgbClr val="FFFF00"/>
                </a:solidFill>
              </a:rPr>
              <a:t>	а</a:t>
            </a:r>
            <a:r>
              <a:rPr lang="ru-RU" sz="3200" dirty="0" smtClean="0">
                <a:solidFill>
                  <a:srgbClr val="FFFF00"/>
                </a:solidFill>
              </a:rPr>
              <a:t>)</a:t>
            </a:r>
            <a:r>
              <a:rPr lang="ru-RU" sz="3200" dirty="0" smtClean="0">
                <a:solidFill>
                  <a:srgbClr val="FF0000"/>
                </a:solidFill>
              </a:rPr>
              <a:t>……..</a:t>
            </a:r>
            <a:r>
              <a:rPr lang="ru-RU" sz="3200" dirty="0" smtClean="0">
                <a:solidFill>
                  <a:srgbClr val="FFFF00"/>
                </a:solidFill>
              </a:rPr>
              <a:t>.</a:t>
            </a:r>
            <a:endParaRPr lang="ru-RU" sz="3200" dirty="0" smtClean="0">
              <a:solidFill>
                <a:srgbClr val="FFFF00"/>
              </a:solidFill>
            </a:endParaRPr>
          </a:p>
          <a:p>
            <a:pPr algn="just"/>
            <a:r>
              <a:rPr lang="ru-RU" sz="3200" dirty="0" smtClean="0">
                <a:solidFill>
                  <a:srgbClr val="FFFF00"/>
                </a:solidFill>
              </a:rPr>
              <a:t>	б</a:t>
            </a:r>
            <a:r>
              <a:rPr lang="ru-RU" sz="3200" dirty="0" smtClean="0">
                <a:solidFill>
                  <a:srgbClr val="FFFF00"/>
                </a:solidFill>
              </a:rPr>
              <a:t>) </a:t>
            </a:r>
            <a:r>
              <a:rPr lang="ru-RU" sz="3200" dirty="0" smtClean="0">
                <a:solidFill>
                  <a:srgbClr val="FF0000"/>
                </a:solidFill>
              </a:rPr>
              <a:t>……...</a:t>
            </a:r>
            <a:endParaRPr lang="ru-RU" sz="3200" dirty="0" smtClean="0">
              <a:solidFill>
                <a:srgbClr val="FF0000"/>
              </a:solidFill>
            </a:endParaRPr>
          </a:p>
          <a:p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2788"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47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539552" y="1052736"/>
            <a:ext cx="7854696" cy="4464496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0215" algn="ctr">
              <a:buClr>
                <a:srgbClr val="E68422"/>
              </a:buClr>
            </a:pPr>
            <a:endParaRPr lang="ru-RU" sz="2400" dirty="0" smtClean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indent="450215" algn="ctr">
              <a:buClr>
                <a:srgbClr val="E68422"/>
              </a:buClr>
            </a:pPr>
            <a:endParaRPr lang="ru-RU" sz="2400" dirty="0">
              <a:solidFill>
                <a:prstClr val="white"/>
              </a:solidFill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6</a:t>
            </a:fld>
            <a:endParaRPr lang="ru-RU" sz="240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640960" cy="61926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Цель исследования</a:t>
            </a:r>
          </a:p>
          <a:p>
            <a:pPr algn="ctr"/>
            <a:endParaRPr lang="ru-RU" sz="4000" dirty="0" smtClean="0">
              <a:solidFill>
                <a:srgbClr val="FFFF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3200" dirty="0" smtClean="0">
                <a:solidFill>
                  <a:srgbClr val="FFFF00"/>
                </a:solidFill>
              </a:rPr>
              <a:t>теоретически обосновать и экспериментально доказать эффективность разработанного комплекса упражнений, направленного на </a:t>
            </a:r>
            <a:r>
              <a:rPr lang="ru-RU" sz="3200" dirty="0" smtClean="0">
                <a:solidFill>
                  <a:srgbClr val="FF0000"/>
                </a:solidFill>
              </a:rPr>
              <a:t>…….</a:t>
            </a:r>
            <a:r>
              <a:rPr lang="ru-RU" sz="3200" dirty="0" smtClean="0">
                <a:solidFill>
                  <a:srgbClr val="FFFF00"/>
                </a:solidFill>
              </a:rPr>
              <a:t> у </a:t>
            </a:r>
            <a:r>
              <a:rPr lang="ru-RU" sz="3200" dirty="0" smtClean="0">
                <a:solidFill>
                  <a:srgbClr val="FFFF00"/>
                </a:solidFill>
              </a:rPr>
              <a:t>хоккеистов </a:t>
            </a:r>
            <a:r>
              <a:rPr lang="ru-RU" sz="3200" dirty="0" smtClean="0">
                <a:solidFill>
                  <a:srgbClr val="FF0000"/>
                </a:solidFill>
              </a:rPr>
              <a:t>……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836613" y="341312"/>
            <a:ext cx="7853362" cy="936625"/>
          </a:xfrm>
          <a:prstGeom prst="rect">
            <a:avLst/>
          </a:prstGeom>
        </p:spPr>
        <p:txBody>
          <a:bodyPr vert="horz" lIns="0" rIns="18288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53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323528" y="332656"/>
            <a:ext cx="8496944" cy="6264696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smtClean="0"/>
              <a:t>	</a:t>
            </a:r>
            <a:r>
              <a:rPr lang="ru-RU" sz="2800" b="1" dirty="0" smtClean="0">
                <a:solidFill>
                  <a:srgbClr val="FFFF00"/>
                </a:solidFill>
              </a:rPr>
              <a:t>Задачи исследования</a:t>
            </a: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	</a:t>
            </a:r>
            <a:r>
              <a:rPr lang="ru-RU" sz="2400" dirty="0" smtClean="0"/>
              <a:t> </a:t>
            </a:r>
            <a:endParaRPr lang="ru-RU" sz="2400" dirty="0" smtClean="0"/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	</a:t>
            </a:r>
            <a:r>
              <a:rPr lang="ru-RU" sz="2400" dirty="0" smtClean="0">
                <a:solidFill>
                  <a:srgbClr val="FFFF00"/>
                </a:solidFill>
              </a:rPr>
              <a:t>1</a:t>
            </a:r>
            <a:r>
              <a:rPr lang="ru-RU" sz="2400" dirty="0" smtClean="0">
                <a:solidFill>
                  <a:srgbClr val="FFFF00"/>
                </a:solidFill>
              </a:rPr>
              <a:t>. Проанализировать литературные источники по теме исследования. </a:t>
            </a:r>
          </a:p>
          <a:p>
            <a:pPr algn="just"/>
            <a:endParaRPr lang="ru-RU" sz="2400" dirty="0" smtClean="0">
              <a:solidFill>
                <a:srgbClr val="FFFF00"/>
              </a:solidFill>
            </a:endParaRP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	2. Определить </a:t>
            </a:r>
            <a:r>
              <a:rPr lang="ru-RU" sz="2400" dirty="0" smtClean="0">
                <a:solidFill>
                  <a:srgbClr val="FFFF00"/>
                </a:solidFill>
              </a:rPr>
              <a:t>факторы, </a:t>
            </a:r>
            <a:r>
              <a:rPr lang="ru-RU" sz="2400" dirty="0" smtClean="0">
                <a:solidFill>
                  <a:srgbClr val="FFFF00"/>
                </a:solidFill>
              </a:rPr>
              <a:t>влияющие на </a:t>
            </a:r>
            <a:r>
              <a:rPr lang="ru-RU" sz="2400" dirty="0" smtClean="0">
                <a:solidFill>
                  <a:srgbClr val="FFFF00"/>
                </a:solidFill>
              </a:rPr>
              <a:t>эффективность развития координационных качеств  у хоккеистов 7-8 лет.</a:t>
            </a:r>
            <a:endParaRPr lang="ru-RU" sz="2400" dirty="0" smtClean="0">
              <a:solidFill>
                <a:srgbClr val="FFFF00"/>
              </a:solidFill>
            </a:endParaRPr>
          </a:p>
          <a:p>
            <a:pPr algn="just"/>
            <a:endParaRPr lang="ru-RU" sz="2400" dirty="0" smtClean="0">
              <a:solidFill>
                <a:srgbClr val="FFFF00"/>
              </a:solidFill>
            </a:endParaRP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	3. Разработать комплекс упражнений, направленный </a:t>
            </a:r>
            <a:r>
              <a:rPr lang="ru-RU" sz="2400" dirty="0" smtClean="0">
                <a:solidFill>
                  <a:srgbClr val="FFFF00"/>
                </a:solidFill>
              </a:rPr>
              <a:t>на </a:t>
            </a:r>
            <a:r>
              <a:rPr lang="ru-RU" sz="2400" dirty="0" smtClean="0">
                <a:solidFill>
                  <a:srgbClr val="FFFF00"/>
                </a:solidFill>
              </a:rPr>
              <a:t>развитие </a:t>
            </a:r>
            <a:r>
              <a:rPr lang="ru-RU" sz="2400" dirty="0" smtClean="0">
                <a:solidFill>
                  <a:srgbClr val="FFFF00"/>
                </a:solidFill>
              </a:rPr>
              <a:t>координационных качеств  у хоккеистов 7-8 лет.</a:t>
            </a:r>
            <a:endParaRPr lang="ru-RU" sz="2400" dirty="0" smtClean="0">
              <a:solidFill>
                <a:srgbClr val="FFFF00"/>
              </a:solidFill>
            </a:endParaRPr>
          </a:p>
          <a:p>
            <a:pPr algn="just"/>
            <a:endParaRPr lang="ru-RU" sz="2400" dirty="0" smtClean="0">
              <a:solidFill>
                <a:srgbClr val="FFFF00"/>
              </a:solidFill>
            </a:endParaRPr>
          </a:p>
          <a:p>
            <a:pPr algn="just"/>
            <a:r>
              <a:rPr lang="ru-RU" sz="2400" dirty="0" smtClean="0">
                <a:solidFill>
                  <a:srgbClr val="FFFF00"/>
                </a:solidFill>
              </a:rPr>
              <a:t>	4. Выявить эффективность разработанного комплекса упражнений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7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390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88640"/>
            <a:ext cx="9144000" cy="666936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FF00"/>
                </a:solidFill>
              </a:rPr>
              <a:t>Методы исследования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	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	1. </a:t>
            </a:r>
            <a:r>
              <a:rPr lang="de-DE" sz="3200" dirty="0" err="1" smtClean="0">
                <a:solidFill>
                  <a:srgbClr val="FFFF00"/>
                </a:solidFill>
              </a:rPr>
              <a:t>Анализ</a:t>
            </a:r>
            <a:r>
              <a:rPr lang="de-DE" sz="3200" dirty="0" smtClean="0">
                <a:solidFill>
                  <a:srgbClr val="FFFF00"/>
                </a:solidFill>
              </a:rPr>
              <a:t> и </a:t>
            </a:r>
            <a:r>
              <a:rPr lang="de-DE" sz="3200" dirty="0" err="1" smtClean="0">
                <a:solidFill>
                  <a:srgbClr val="FFFF00"/>
                </a:solidFill>
              </a:rPr>
              <a:t>обобщение</a:t>
            </a:r>
            <a:r>
              <a:rPr lang="de-DE" sz="3200" dirty="0" smtClean="0">
                <a:solidFill>
                  <a:srgbClr val="FFFF00"/>
                </a:solidFill>
              </a:rPr>
              <a:t> </a:t>
            </a:r>
            <a:r>
              <a:rPr lang="ru-RU" sz="3200" dirty="0" smtClean="0">
                <a:solidFill>
                  <a:srgbClr val="FFFF00"/>
                </a:solidFill>
              </a:rPr>
              <a:t>литературы.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	2. Педагогические наблюдения .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	</a:t>
            </a:r>
            <a:r>
              <a:rPr lang="ru-RU" sz="3200" dirty="0" smtClean="0">
                <a:solidFill>
                  <a:srgbClr val="FF0000"/>
                </a:solidFill>
              </a:rPr>
              <a:t>3. Анкетирование тренеров</a:t>
            </a:r>
            <a:r>
              <a:rPr lang="ru-RU" sz="3200" dirty="0" smtClean="0">
                <a:solidFill>
                  <a:srgbClr val="FFFF00"/>
                </a:solidFill>
              </a:rPr>
              <a:t>.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	</a:t>
            </a:r>
            <a:r>
              <a:rPr lang="ru-RU" sz="3200" dirty="0" smtClean="0">
                <a:solidFill>
                  <a:srgbClr val="FF0000"/>
                </a:solidFill>
              </a:rPr>
              <a:t>4. Педагогический эксперимент</a:t>
            </a:r>
            <a:r>
              <a:rPr lang="ru-RU" sz="3200" dirty="0" smtClean="0">
                <a:solidFill>
                  <a:srgbClr val="FFFF00"/>
                </a:solidFill>
              </a:rPr>
              <a:t>.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    	</a:t>
            </a:r>
            <a:r>
              <a:rPr lang="ru-RU" sz="3200" dirty="0" smtClean="0">
                <a:solidFill>
                  <a:srgbClr val="FF0000"/>
                </a:solidFill>
              </a:rPr>
              <a:t>5. Экспертное оценивание</a:t>
            </a:r>
            <a:r>
              <a:rPr lang="ru-RU" sz="3200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	</a:t>
            </a:r>
            <a:r>
              <a:rPr lang="ru-RU" sz="3200" dirty="0" smtClean="0">
                <a:solidFill>
                  <a:srgbClr val="FF0000"/>
                </a:solidFill>
              </a:rPr>
              <a:t>6. Педагогическое тестиро</a:t>
            </a:r>
            <a:r>
              <a:rPr lang="ru-RU" sz="3200" dirty="0" smtClean="0">
                <a:solidFill>
                  <a:srgbClr val="FFFF00"/>
                </a:solidFill>
              </a:rPr>
              <a:t>вание.</a:t>
            </a:r>
            <a:endParaRPr lang="ru-RU" sz="3200" dirty="0" smtClean="0">
              <a:solidFill>
                <a:srgbClr val="FFFF00"/>
              </a:solidFill>
            </a:endParaRPr>
          </a:p>
          <a:p>
            <a:r>
              <a:rPr lang="ru-RU" sz="3200" dirty="0" smtClean="0">
                <a:solidFill>
                  <a:srgbClr val="FFFF00"/>
                </a:solidFill>
              </a:rPr>
              <a:t>	6. Математическая обработка результатов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800" smtClean="0">
                <a:solidFill>
                  <a:srgbClr val="E4E9EF">
                    <a:shade val="90000"/>
                  </a:srgbClr>
                </a:solidFill>
              </a:rPr>
              <a:pPr/>
              <a:t>8</a:t>
            </a:fld>
            <a:endParaRPr lang="ru-RU" sz="2800" dirty="0">
              <a:solidFill>
                <a:srgbClr val="E4E9EF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251520" y="260648"/>
            <a:ext cx="8638680" cy="6597352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Этапы исследования </a:t>
            </a:r>
          </a:p>
          <a:p>
            <a:pPr algn="just"/>
            <a:r>
              <a:rPr lang="ru-RU" sz="1800" dirty="0" smtClean="0"/>
              <a:t>	</a:t>
            </a:r>
            <a:r>
              <a:rPr lang="ru-RU" sz="1800" b="1" dirty="0" smtClean="0">
                <a:solidFill>
                  <a:srgbClr val="FFFF00"/>
                </a:solidFill>
              </a:rPr>
              <a:t>- первый этап (</a:t>
            </a:r>
            <a:r>
              <a:rPr lang="ru-RU" sz="1800" b="1" dirty="0" smtClean="0">
                <a:solidFill>
                  <a:srgbClr val="FF0000"/>
                </a:solidFill>
              </a:rPr>
              <a:t>сентябрь - октябрь 2025 года</a:t>
            </a:r>
            <a:r>
              <a:rPr lang="ru-RU" sz="1800" dirty="0" smtClean="0">
                <a:solidFill>
                  <a:srgbClr val="FFFF00"/>
                </a:solidFill>
              </a:rPr>
              <a:t>): проводился анализ научно-методической литературы по теме исследования. Определялись объект, предмет, цель, его задачи; проводился подбор методов исследования.  Разработан комплекс упражнений, направленный на обучение игры в большинстве, изучалась литература по теории и методике тренировки в игровых видах спорта, планировался педагогический эксперимент, проводилось анкетирование тренерского состава</a:t>
            </a:r>
          </a:p>
          <a:p>
            <a:pPr algn="just"/>
            <a:r>
              <a:rPr lang="ru-RU" sz="1800" dirty="0" smtClean="0">
                <a:solidFill>
                  <a:srgbClr val="FFFF00"/>
                </a:solidFill>
              </a:rPr>
              <a:t>	</a:t>
            </a:r>
          </a:p>
          <a:p>
            <a:pPr algn="just"/>
            <a:r>
              <a:rPr lang="ru-RU" sz="1800" dirty="0" smtClean="0">
                <a:solidFill>
                  <a:srgbClr val="FFFF00"/>
                </a:solidFill>
              </a:rPr>
              <a:t>	</a:t>
            </a:r>
            <a:r>
              <a:rPr lang="ru-RU" sz="1800" b="1" dirty="0" smtClean="0">
                <a:solidFill>
                  <a:srgbClr val="FFFF00"/>
                </a:solidFill>
              </a:rPr>
              <a:t>- второй этап исследования (</a:t>
            </a:r>
            <a:r>
              <a:rPr lang="ru-RU" sz="1800" b="1" dirty="0" smtClean="0">
                <a:solidFill>
                  <a:srgbClr val="FF0000"/>
                </a:solidFill>
              </a:rPr>
              <a:t>ноябрь 2025 г. – март 2026 г</a:t>
            </a:r>
            <a:r>
              <a:rPr lang="ru-RU" sz="1800" b="1" dirty="0" smtClean="0">
                <a:solidFill>
                  <a:srgbClr val="FFFF00"/>
                </a:solidFill>
              </a:rPr>
              <a:t>.)</a:t>
            </a:r>
            <a:r>
              <a:rPr lang="ru-RU" sz="1800" dirty="0" smtClean="0">
                <a:solidFill>
                  <a:srgbClr val="FFFF00"/>
                </a:solidFill>
              </a:rPr>
              <a:t>: проводился формирующий педагогический эксперимент, регистрировалась динамика эффективности игры в большинстве у хоккеистов контрольной и экспериментальной групп.</a:t>
            </a:r>
          </a:p>
          <a:p>
            <a:pPr algn="just"/>
            <a:r>
              <a:rPr lang="ru-RU" sz="1800" dirty="0" smtClean="0">
                <a:solidFill>
                  <a:srgbClr val="FFFF00"/>
                </a:solidFill>
              </a:rPr>
              <a:t>	</a:t>
            </a:r>
          </a:p>
          <a:p>
            <a:pPr algn="just"/>
            <a:r>
              <a:rPr lang="ru-RU" sz="1800" dirty="0" smtClean="0">
                <a:solidFill>
                  <a:srgbClr val="FFFF00"/>
                </a:solidFill>
              </a:rPr>
              <a:t>	</a:t>
            </a:r>
            <a:r>
              <a:rPr lang="ru-RU" sz="1800" b="1" dirty="0" smtClean="0">
                <a:solidFill>
                  <a:srgbClr val="FFFF00"/>
                </a:solidFill>
              </a:rPr>
              <a:t>- третий этап  исследования (</a:t>
            </a:r>
            <a:r>
              <a:rPr lang="ru-RU" sz="1800" b="1" dirty="0" smtClean="0">
                <a:solidFill>
                  <a:srgbClr val="FF0000"/>
                </a:solidFill>
              </a:rPr>
              <a:t>апрель 2025 г</a:t>
            </a:r>
            <a:r>
              <a:rPr lang="ru-RU" sz="1800" b="1" dirty="0" smtClean="0">
                <a:solidFill>
                  <a:srgbClr val="FFFF00"/>
                </a:solidFill>
              </a:rPr>
              <a:t>.):</a:t>
            </a:r>
            <a:r>
              <a:rPr lang="ru-RU" sz="1800" dirty="0" smtClean="0">
                <a:solidFill>
                  <a:srgbClr val="FFFF00"/>
                </a:solidFill>
              </a:rPr>
              <a:t> завершающий и обобщающий характер. Осуществлялась обработка результатов педагогического эксперимента, выполнялись их анализ и  систематизация, формулировались выводы и заключение, оформлялось данное исследование, обобщены полученные материалы исследования, проведена математико-статистическая обработка полученных результатов исследования, сформулированы выводы, выполнено литературное оформление </a:t>
            </a:r>
            <a:r>
              <a:rPr lang="ru-RU" sz="1800" dirty="0" smtClean="0">
                <a:solidFill>
                  <a:srgbClr val="FF0000"/>
                </a:solidFill>
              </a:rPr>
              <a:t>итоговой аттестационной работы.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9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75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ysClr val="windowText" lastClr="000000"/>
      </a:dk1>
      <a:lt1>
        <a:sysClr val="window" lastClr="FFFFFF"/>
      </a:lt1>
      <a:dk2>
        <a:srgbClr val="0072E5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Поток">
  <a:themeElements>
    <a:clrScheme name="Другая 1">
      <a:dk1>
        <a:sysClr val="windowText" lastClr="000000"/>
      </a:dk1>
      <a:lt1>
        <a:sysClr val="window" lastClr="FFFFFF"/>
      </a:lt1>
      <a:dk2>
        <a:srgbClr val="0072E5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Поток">
  <a:themeElements>
    <a:clrScheme name="Другая 1">
      <a:dk1>
        <a:sysClr val="windowText" lastClr="000000"/>
      </a:dk1>
      <a:lt1>
        <a:sysClr val="window" lastClr="FFFFFF"/>
      </a:lt1>
      <a:dk2>
        <a:srgbClr val="0072E5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Поток">
  <a:themeElements>
    <a:clrScheme name="Другая 1">
      <a:dk1>
        <a:sysClr val="windowText" lastClr="000000"/>
      </a:dk1>
      <a:lt1>
        <a:sysClr val="window" lastClr="FFFFFF"/>
      </a:lt1>
      <a:dk2>
        <a:srgbClr val="0072E5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7583</TotalTime>
  <Words>172</Words>
  <Application>Microsoft Office PowerPoint</Application>
  <PresentationFormat>Экран (4:3)</PresentationFormat>
  <Paragraphs>179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Поток</vt:lpstr>
      <vt:lpstr>2_Поток</vt:lpstr>
      <vt:lpstr>5_Поток</vt:lpstr>
      <vt:lpstr>4_Поток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УЧЕБНО-ТРЕНИРОВОЧНОГО ПРОЦЕССА СИНХРОНИСТОК МЛАДШЕЙ ВОЗРАСТНОЙ ГРУППЫ С УЧЕТОМ ФУНКЦИОНАЛЬНЫХ ПОКАЗАТЕЛЕЙ</dc:title>
  <dc:creator>Кафедра ТиМГиВВС</dc:creator>
  <cp:lastModifiedBy>User</cp:lastModifiedBy>
  <cp:revision>324</cp:revision>
  <dcterms:created xsi:type="dcterms:W3CDTF">2013-06-24T14:06:46Z</dcterms:created>
  <dcterms:modified xsi:type="dcterms:W3CDTF">2026-04-12T22:34:56Z</dcterms:modified>
</cp:coreProperties>
</file>